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006" r:id="rId3"/>
    <p:sldId id="2034" r:id="rId4"/>
    <p:sldId id="2022" r:id="rId5"/>
    <p:sldId id="1951" r:id="rId6"/>
    <p:sldId id="324" r:id="rId7"/>
    <p:sldId id="313" r:id="rId8"/>
    <p:sldId id="314" r:id="rId9"/>
    <p:sldId id="2024" r:id="rId10"/>
    <p:sldId id="2026" r:id="rId11"/>
    <p:sldId id="2027" r:id="rId12"/>
    <p:sldId id="284" r:id="rId13"/>
    <p:sldId id="1948" r:id="rId14"/>
    <p:sldId id="1949" r:id="rId15"/>
    <p:sldId id="1950" r:id="rId16"/>
    <p:sldId id="1925" r:id="rId17"/>
    <p:sldId id="203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44"/>
  </p:normalViewPr>
  <p:slideViewPr>
    <p:cSldViewPr snapToGrid="0">
      <p:cViewPr varScale="1">
        <p:scale>
          <a:sx n="116" d="100"/>
          <a:sy n="116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181FB3-8927-3840-BC92-5EA00D8652ED}" type="datetimeFigureOut">
              <a:rPr lang="en-US" smtClean="0"/>
              <a:t>1/15/25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49ECCF-C4CE-064A-95BB-5EF88C133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98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CEB43-0E5E-8D41-9FA8-3FD891617D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45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CEB43-0E5E-8D41-9FA8-3FD891617D7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68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CEB43-0E5E-8D41-9FA8-3FD891617D7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04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49ECA-BCB4-247A-9160-FCAD80CE7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179FAA-A8D5-9CFA-908B-47A7FABE27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6F668-E5D5-8E0E-9DAB-A3EE4D494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4556D-3EF9-D0E9-7A55-C9451807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30D1B-57E8-0594-7A49-E4B16ABBC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3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E67E2-AD50-030F-8E3A-D58E860F7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4DAE0A-76B4-E7C4-1D4C-15C5E4F5C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6380D-3CB4-2EE6-FD08-5FEB44045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375E2-F371-C015-6216-378DDAB2D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7304D-3A73-3B98-DAA1-C666CD999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43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8CAF60-F4B3-A921-F2BE-4810FD6112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EF79C2-3E58-CAE8-E873-8EC4C1E2F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C6798-944B-09BD-54EB-D3D88B3A5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A0B99-1E5E-1ECB-BC4D-8C21169AA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B5550-9B81-C56F-4608-D9EA49CA6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660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C6388-D235-0C38-A8CA-D6B9C596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0A25F-D94B-1F8A-32AD-B98DBA204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A32C9-6AC1-C6C0-AD44-DD5AD8F2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5BCA2-38FC-40A1-EEF8-AE7DC4432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3078B-1F40-A03F-C29A-CF235C47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82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92D3E-496E-7546-EEE7-965E2035E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73E33-B2E2-F808-177F-B2DD78CFA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600D1-D1CF-A38E-AB00-342BB4C30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5465C-1F63-01E4-F8AC-4068E273E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4BD2A-9FDF-7444-8729-C7B4E980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26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E5E1F-7AFC-B081-F5F4-427B8F2FF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2EAC5-49B2-DCB8-5055-2B9D0F15E3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2F2E95-0007-DAAC-BE9D-1326BAC45E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301D9-CC92-E0CF-FFA8-9B05D9D7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EDFEC8-D96C-5831-B99B-8EDC9BA3E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51200-8F20-B414-1B82-73456D922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6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EF186-35FC-B11B-D35A-7CC3B5ACC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7B12F5-5896-1B20-89CF-340A42749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E6EE1B-3C52-2BA8-A137-4A8932287C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D5D356-8064-42FC-9654-B7A0F93B44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1E87F9-44D7-95D2-3752-21EE3149E9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7B504B-DFB2-688A-26E6-F9FD2B71C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7E656-B7C9-7407-704D-B046940A1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08AFA5-F381-B8FA-5708-73BD9E699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71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1E434-1213-4D78-7BA2-7F6756827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32328A-10AA-6003-2186-3B986C253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5ED0C4-D0C2-7583-3512-39EAA9E34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B30489-8CE8-1995-B2A9-5CA7EDA89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952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DF3D5D-CDC3-BE63-297E-667AC52CB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70F7DD-C745-3D39-6249-09524DDCF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D6DF1-87DD-C10C-66CA-1EC0AE89D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12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DB0CF-D16B-8525-3442-E26B7F58C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A25EA-E8D5-9812-6EBF-E993729EA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47C1-8DD4-DE0C-6C5B-5AB2B3E6B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80063-F2B8-3927-891C-FE92A46B8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738FC8-5092-80BC-555C-730D62546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AD245C-567C-490D-058F-2663824E4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62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6CC05-974F-617C-9D80-6C937CE4F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52FE7-238A-ED7D-6256-0D43BD3F67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F2CD1-F7D6-4961-2187-8F3552BA3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D6734-2ACC-6378-ABE4-C1024C9A1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D94FD-DA4F-D08B-662A-F4CA1A459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4A5FC-927D-CA7F-2E21-99E74E12E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34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4DB684-7CAF-EF8F-93B4-E007F1194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353569-8F7D-3E01-8765-1BD431927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B3D11-7972-3DC3-7652-D700C57A41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0A6A60-288D-4A4F-A855-EEF4B138C13B}" type="datetimeFigureOut">
              <a:rPr lang="en-US" smtClean="0"/>
              <a:t>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A092C-7FB0-A1F6-0FA4-5EFEB90E95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5AB7C-DAC5-9B82-46F4-9E12A625F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383B67-02F5-2249-8EC1-0CDF9DF8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043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D40CE-25B8-1233-29E4-EACB8073BB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C094B0-5530-71CA-7A53-86F5C0D417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521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30679C-5FF6-182D-91EA-60054AA44D0A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rcRect b="32603"/>
          <a:stretch/>
        </p:blipFill>
        <p:spPr>
          <a:xfrm>
            <a:off x="3264196" y="0"/>
            <a:ext cx="8537944" cy="6296210"/>
          </a:xfrm>
        </p:spPr>
      </p:pic>
      <p:pic>
        <p:nvPicPr>
          <p:cNvPr id="7" name="Picture 6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8A2D9956-EC31-13DE-6483-56EDB55E5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99" y="4580304"/>
            <a:ext cx="6083300" cy="2273300"/>
          </a:xfrm>
          <a:prstGeom prst="rect">
            <a:avLst/>
          </a:prstGeom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86DE5B28-DD52-24F6-46FF-65A505D4CA26}"/>
              </a:ext>
            </a:extLst>
          </p:cNvPr>
          <p:cNvSpPr/>
          <p:nvPr/>
        </p:nvSpPr>
        <p:spPr>
          <a:xfrm>
            <a:off x="2020050" y="301980"/>
            <a:ext cx="2003696" cy="1209599"/>
          </a:xfrm>
          <a:prstGeom prst="wedgeRoundRectCallout">
            <a:avLst>
              <a:gd name="adj1" fmla="val 84196"/>
              <a:gd name="adj2" fmla="val 3538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Evidence:</a:t>
            </a:r>
          </a:p>
          <a:p>
            <a:pPr algn="ctr"/>
            <a:r>
              <a:rPr lang="en-US" sz="2400" dirty="0"/>
              <a:t>Predictable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B657C-AD49-5876-2CB5-29893AED5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4D04DC-B2D6-3793-99C4-F1D1943A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FEFB5-9E23-31DB-1476-739E3220C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10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7D8D856-37BB-0BB2-BA58-E4B222C1F32C}"/>
              </a:ext>
            </a:extLst>
          </p:cNvPr>
          <p:cNvSpPr/>
          <p:nvPr/>
        </p:nvSpPr>
        <p:spPr>
          <a:xfrm>
            <a:off x="10042331" y="3641834"/>
            <a:ext cx="315614" cy="291663"/>
          </a:xfrm>
          <a:prstGeom prst="roundRect">
            <a:avLst/>
          </a:prstGeom>
          <a:solidFill>
            <a:srgbClr val="FFFF00">
              <a:alpha val="20000"/>
            </a:srgbClr>
          </a:solidFill>
          <a:ln w="508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0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D4C91C5-1434-F3D1-002B-043C978EC70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b="32603"/>
          <a:stretch/>
        </p:blipFill>
        <p:spPr>
          <a:xfrm>
            <a:off x="176741" y="1690687"/>
            <a:ext cx="6123698" cy="4509097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1DF90394-3B33-DB3A-45AD-7D72FE5F3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Vision: More than Pixels</a:t>
            </a:r>
            <a:br>
              <a:rPr lang="en-US" dirty="0"/>
            </a:br>
            <a:r>
              <a:rPr lang="en-US" dirty="0"/>
              <a:t>Communication (Shannon): Audience Matters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BA308D-72F2-D0F3-36C8-FACF18C1B4E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Art is a form of communication</a:t>
            </a:r>
          </a:p>
          <a:p>
            <a:pPr lvl="1"/>
            <a:r>
              <a:rPr lang="en-US" dirty="0"/>
              <a:t>between artist and audience</a:t>
            </a:r>
          </a:p>
          <a:p>
            <a:r>
              <a:rPr lang="en-US" dirty="0"/>
              <a:t>Background matters</a:t>
            </a:r>
          </a:p>
          <a:p>
            <a:pPr lvl="1"/>
            <a:r>
              <a:rPr lang="en-US" dirty="0"/>
              <a:t>Language</a:t>
            </a:r>
          </a:p>
          <a:p>
            <a:pPr lvl="1"/>
            <a:r>
              <a:rPr lang="en-US" dirty="0"/>
              <a:t>Culture</a:t>
            </a:r>
          </a:p>
          <a:p>
            <a:r>
              <a:rPr lang="en-US" dirty="0"/>
              <a:t>Task: Art, Lang </a:t>
            </a:r>
            <a:r>
              <a:rPr lang="en-US" dirty="0">
                <a:sym typeface="Wingdings" pitchFamily="2" charset="2"/>
              </a:rPr>
              <a:t> Caption</a:t>
            </a:r>
          </a:p>
          <a:p>
            <a:pPr lvl="1"/>
            <a:r>
              <a:rPr lang="en-US" dirty="0">
                <a:sym typeface="Wingdings" pitchFamily="2" charset="2"/>
              </a:rPr>
              <a:t>English pivot baseline:</a:t>
            </a:r>
          </a:p>
          <a:p>
            <a:pPr lvl="2"/>
            <a:r>
              <a:rPr lang="en-US" dirty="0">
                <a:sym typeface="Wingdings" pitchFamily="2" charset="2"/>
              </a:rPr>
              <a:t>Translate caption from English</a:t>
            </a:r>
          </a:p>
          <a:p>
            <a:pPr lvl="1"/>
            <a:r>
              <a:rPr lang="en-US" dirty="0">
                <a:sym typeface="Wingdings" pitchFamily="2" charset="2"/>
              </a:rPr>
              <a:t>Can we beat that?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C42F1E-EDC4-F966-9B5B-8D7C319A9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CAEEDA-53E0-B1A9-5C0F-879E7D0D4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BD1AF-0A06-8ED6-8F65-11FD3590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583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579A2-25ED-1F2B-2382-C985D2B2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Website: Benchmark, Code, Paper &amp;  Video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E02C12-ADA5-D9F6-8DA3-44C7E165DF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4629" y="1479937"/>
            <a:ext cx="7088015" cy="4847336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80C830-DB5A-3B7C-5B64-C00B86CD3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92" y="1690688"/>
            <a:ext cx="2620537" cy="2620537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4BEEB6-670B-DBDC-40D2-19F7B435E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192D5-3730-97F8-63DF-BCC50FC9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335F27-6DF5-8396-B287-35FFA6DC9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90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3B855-DCD7-5389-3F35-DFE3CD709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80180-04BE-4847-CB94-38FBD1002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Adding Perspective to Speech/Vision Research</a:t>
            </a:r>
            <a:br>
              <a:rPr lang="en-US" dirty="0"/>
            </a:br>
            <a:r>
              <a:rPr lang="en-US" dirty="0"/>
              <a:t>COCO (Objective)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ArtEmis</a:t>
            </a:r>
            <a:r>
              <a:rPr lang="en-US" dirty="0">
                <a:sym typeface="Wingdings" pitchFamily="2" charset="2"/>
              </a:rPr>
              <a:t> (Subjective)</a:t>
            </a:r>
            <a:endParaRPr lang="en-US" dirty="0"/>
          </a:p>
        </p:txBody>
      </p:sp>
      <p:pic>
        <p:nvPicPr>
          <p:cNvPr id="5" name="Content Placeholder 4" descr="A collage of two people with a child&#10;&#10;Description automatically generated">
            <a:extLst>
              <a:ext uri="{FF2B5EF4-FFF2-40B4-BE49-F238E27FC236}">
                <a16:creationId xmlns:a16="http://schemas.microsoft.com/office/drawing/2014/main" id="{E4EBF6E8-7D9D-5D8C-6919-785CA20747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23008" y="1690688"/>
            <a:ext cx="5724740" cy="4940996"/>
          </a:xfr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F01D4EEA-30E7-0483-AE75-7B1AC95ED88C}"/>
              </a:ext>
            </a:extLst>
          </p:cNvPr>
          <p:cNvSpPr/>
          <p:nvPr/>
        </p:nvSpPr>
        <p:spPr>
          <a:xfrm>
            <a:off x="9286374" y="2451537"/>
            <a:ext cx="2726950" cy="1405759"/>
          </a:xfrm>
          <a:prstGeom prst="wedgeRoundRectCallout">
            <a:avLst>
              <a:gd name="adj1" fmla="val -64001"/>
              <a:gd name="adj2" fmla="val 12407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Objective</a:t>
            </a:r>
          </a:p>
          <a:p>
            <a:pPr algn="ctr"/>
            <a:r>
              <a:rPr lang="en-US" sz="2800" dirty="0"/>
              <a:t> Facts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D0E1AA19-EF95-E13F-22CC-B4404F92F40A}"/>
              </a:ext>
            </a:extLst>
          </p:cNvPr>
          <p:cNvSpPr/>
          <p:nvPr/>
        </p:nvSpPr>
        <p:spPr>
          <a:xfrm>
            <a:off x="476745" y="2299137"/>
            <a:ext cx="2726950" cy="1405759"/>
          </a:xfrm>
          <a:prstGeom prst="wedgeRoundRectCallout">
            <a:avLst>
              <a:gd name="adj1" fmla="val 59720"/>
              <a:gd name="adj2" fmla="val -2422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Subjective Emotion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880168D2-3953-82F7-409C-0E491FB08EE4}"/>
              </a:ext>
            </a:extLst>
          </p:cNvPr>
          <p:cNvSpPr/>
          <p:nvPr/>
        </p:nvSpPr>
        <p:spPr>
          <a:xfrm>
            <a:off x="476744" y="4161186"/>
            <a:ext cx="2846263" cy="2331689"/>
          </a:xfrm>
          <a:prstGeom prst="wedgeRoundRectCallout">
            <a:avLst>
              <a:gd name="adj1" fmla="val -22996"/>
              <a:gd name="adj2" fmla="val -6569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More room for Audience Background:</a:t>
            </a:r>
          </a:p>
          <a:p>
            <a:pPr algn="ctr"/>
            <a:r>
              <a:rPr lang="en-US" sz="2400" dirty="0"/>
              <a:t>Culture/Language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BF2961-1F48-7DF0-E62B-70FBCC99AA0A}"/>
              </a:ext>
            </a:extLst>
          </p:cNvPr>
          <p:cNvSpPr txBox="1"/>
          <p:nvPr/>
        </p:nvSpPr>
        <p:spPr>
          <a:xfrm>
            <a:off x="8927559" y="4294979"/>
            <a:ext cx="3085765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Nouns: </a:t>
            </a:r>
            <a:r>
              <a:rPr lang="en-US" sz="2400" i="1" dirty="0"/>
              <a:t>man, woman, kid,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Modifiers: </a:t>
            </a:r>
            <a:r>
              <a:rPr lang="en-US" sz="2400" i="1" dirty="0"/>
              <a:t>love, interacting, family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887E8F6-4474-5DB8-8E3A-AD726C166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08EAC34-9E75-4C78-06F3-36E1E702E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E1F2AE8-1D6B-865F-C417-E4D37838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52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BC9AC-1AE1-701D-7DEA-1B9694FDD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9F7AF-C7BB-10A4-DC0C-F614BA789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Pragmatics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B16094C-198A-9E49-93AD-7BE4D57938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819947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Head</a:t>
            </a:r>
            <a:r>
              <a:rPr lang="en-US" dirty="0"/>
              <a:t> is weird</a:t>
            </a:r>
          </a:p>
          <a:p>
            <a:pPr lvl="1"/>
            <a:r>
              <a:rPr lang="en-US" dirty="0"/>
              <a:t>Because it serves no useful purpose to mention that.</a:t>
            </a:r>
          </a:p>
          <a:p>
            <a:pPr lvl="1"/>
            <a:r>
              <a:rPr lang="en-US" dirty="0"/>
              <a:t>(You might mention that if one of the girls were headless)</a:t>
            </a:r>
          </a:p>
          <a:p>
            <a:r>
              <a:rPr lang="en-US" dirty="0"/>
              <a:t>Purposes of modification (Grice)</a:t>
            </a:r>
          </a:p>
          <a:p>
            <a:pPr lvl="1"/>
            <a:r>
              <a:rPr lang="en-US" dirty="0"/>
              <a:t>Descriptive</a:t>
            </a:r>
          </a:p>
          <a:p>
            <a:pPr lvl="1"/>
            <a:r>
              <a:rPr lang="en-US" dirty="0"/>
              <a:t>Discrimination</a:t>
            </a:r>
          </a:p>
          <a:p>
            <a:pPr lvl="2"/>
            <a:r>
              <a:rPr lang="en-US" dirty="0"/>
              <a:t>Green vs. White</a:t>
            </a:r>
          </a:p>
          <a:p>
            <a:pPr lvl="2"/>
            <a:r>
              <a:rPr lang="en-US" dirty="0"/>
              <a:t>Hat vs. No Hat</a:t>
            </a:r>
          </a:p>
          <a:p>
            <a:pPr lvl="2"/>
            <a:r>
              <a:rPr lang="en-US" dirty="0"/>
              <a:t>Offense vs. Defense</a:t>
            </a:r>
          </a:p>
          <a:p>
            <a:r>
              <a:rPr lang="en-US" dirty="0"/>
              <a:t>One Bounding Box vs. Two?</a:t>
            </a:r>
          </a:p>
          <a:p>
            <a:pPr lvl="1"/>
            <a:r>
              <a:rPr lang="en-US" dirty="0"/>
              <a:t>One: describe what is inside the box</a:t>
            </a:r>
          </a:p>
          <a:p>
            <a:pPr lvl="1"/>
            <a:r>
              <a:rPr lang="en-US" dirty="0"/>
              <a:t>Two: compare and contrast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9" name="Content Placeholder 8" descr="A person playing with a frisbee&#10;&#10;Description automatically generated">
            <a:extLst>
              <a:ext uri="{FF2B5EF4-FFF2-40B4-BE49-F238E27FC236}">
                <a16:creationId xmlns:a16="http://schemas.microsoft.com/office/drawing/2014/main" id="{578E9B6C-E49B-91C9-56FA-6D54080E8D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851004" y="1723806"/>
            <a:ext cx="3044080" cy="4351338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88A1CA-7D48-2237-8FC5-CB484CE8F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EFD06-F981-B043-B150-D23324EBE6FE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38027B-626F-2DAB-D962-8D24FD694818}"/>
              </a:ext>
            </a:extLst>
          </p:cNvPr>
          <p:cNvSpPr txBox="1"/>
          <p:nvPr/>
        </p:nvSpPr>
        <p:spPr>
          <a:xfrm>
            <a:off x="4290121" y="129936"/>
            <a:ext cx="7772401" cy="83099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Candidate labels: </a:t>
            </a:r>
            <a:r>
              <a:rPr lang="en-US" sz="2400" i="1" dirty="0"/>
              <a:t>baseball cap, cap, green hat, hat, </a:t>
            </a:r>
            <a:r>
              <a:rPr lang="en-US" sz="2400" b="1" i="1" dirty="0">
                <a:solidFill>
                  <a:srgbClr val="FF0000"/>
                </a:solidFill>
              </a:rPr>
              <a:t>head</a:t>
            </a:r>
            <a:r>
              <a:rPr lang="en-US" sz="2400" b="1" dirty="0">
                <a:solidFill>
                  <a:srgbClr val="FF0000"/>
                </a:solidFill>
              </a:rPr>
              <a:t>.</a:t>
            </a:r>
            <a:r>
              <a:rPr lang="en-US" sz="2400" dirty="0"/>
              <a:t> </a:t>
            </a:r>
          </a:p>
          <a:p>
            <a:r>
              <a:rPr lang="en-US" sz="2400" dirty="0"/>
              <a:t>Can you guess which one is in the gold standard?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096AE-2A4C-F4A0-73DD-BCA84C6DC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471EF-C1C7-D496-609F-958BB2611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</p:spTree>
    <p:extLst>
      <p:ext uri="{BB962C8B-B14F-4D97-AF65-F5344CB8AC3E}">
        <p14:creationId xmlns:p14="http://schemas.microsoft.com/office/powerpoint/2010/main" val="232877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71E9B-468F-8679-B063-3698681CB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46AFF-7CF9-A571-29CF-B4314B9C5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Focus/Emphasis/Composition: </a:t>
            </a:r>
            <a:br>
              <a:rPr lang="en-US" dirty="0"/>
            </a:br>
            <a:r>
              <a:rPr lang="en-US" dirty="0"/>
              <a:t>Foreground vs. Background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7FBB1EF-9A4C-01AB-AEC2-A53E1E178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8199475" cy="4351338"/>
          </a:xfrm>
        </p:spPr>
        <p:txBody>
          <a:bodyPr>
            <a:normAutofit/>
          </a:bodyPr>
          <a:lstStyle/>
          <a:p>
            <a:r>
              <a:rPr lang="en-US" dirty="0"/>
              <a:t>Focus (leading role): Frisby, Throw, Offense</a:t>
            </a:r>
          </a:p>
          <a:p>
            <a:r>
              <a:rPr lang="en-US" dirty="0"/>
              <a:t>Supporting role: Defense</a:t>
            </a:r>
          </a:p>
          <a:p>
            <a:r>
              <a:rPr lang="en-US" dirty="0"/>
              <a:t>Background: Spectators</a:t>
            </a:r>
          </a:p>
          <a:p>
            <a:endParaRPr lang="en-US" dirty="0"/>
          </a:p>
          <a:p>
            <a:r>
              <a:rPr lang="en-US" dirty="0"/>
              <a:t>Photographer tells us </a:t>
            </a:r>
          </a:p>
          <a:p>
            <a:pPr lvl="1"/>
            <a:r>
              <a:rPr lang="en-US" dirty="0"/>
              <a:t>what’s central</a:t>
            </a:r>
          </a:p>
          <a:p>
            <a:pPr lvl="1"/>
            <a:r>
              <a:rPr lang="en-US" dirty="0"/>
              <a:t>and what isn’t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9" name="Content Placeholder 8" descr="A person playing with a frisbee&#10;&#10;Description automatically generated">
            <a:extLst>
              <a:ext uri="{FF2B5EF4-FFF2-40B4-BE49-F238E27FC236}">
                <a16:creationId xmlns:a16="http://schemas.microsoft.com/office/drawing/2014/main" id="{B8E9D583-8225-9387-B380-3D3BEB3398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851004" y="1723806"/>
            <a:ext cx="3044080" cy="4351338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FFDE6-B4AC-3615-C02B-BD9C94874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EFD06-F981-B043-B150-D23324EBE6FE}" type="slidenum">
              <a:rPr lang="en-US" smtClean="0"/>
              <a:t>15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E25BFE-79AB-7ABB-695A-A6A13348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8BA3D9-A61D-23E9-0474-C8E1FBCD5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</p:spTree>
    <p:extLst>
      <p:ext uri="{BB962C8B-B14F-4D97-AF65-F5344CB8AC3E}">
        <p14:creationId xmlns:p14="http://schemas.microsoft.com/office/powerpoint/2010/main" val="3090559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2894A-AA97-78E3-F7A9-BE1B95C56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Verbs, Subjunctive, Focus, Perspective,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C9521E7-7B66-382D-9C63-BECFC393E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404525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Pictures vs. Videos</a:t>
            </a:r>
          </a:p>
          <a:p>
            <a:pPr lvl="1"/>
            <a:r>
              <a:rPr lang="en-US" dirty="0"/>
              <a:t>Captions on pictures have more nouns (you can see): </a:t>
            </a:r>
          </a:p>
          <a:p>
            <a:pPr lvl="2"/>
            <a:r>
              <a:rPr lang="en-US" i="1" dirty="0"/>
              <a:t>girl with</a:t>
            </a:r>
            <a:r>
              <a:rPr lang="en-US" dirty="0"/>
              <a:t> </a:t>
            </a:r>
            <a:r>
              <a:rPr lang="en-US" b="1" i="1" u="sng" dirty="0"/>
              <a:t>green</a:t>
            </a:r>
            <a:r>
              <a:rPr lang="en-US" u="sng" dirty="0"/>
              <a:t> </a:t>
            </a:r>
            <a:r>
              <a:rPr lang="en-US" b="1" i="1" u="sng" dirty="0"/>
              <a:t>hat</a:t>
            </a:r>
          </a:p>
          <a:p>
            <a:pPr lvl="1"/>
            <a:r>
              <a:rPr lang="en-US" dirty="0"/>
              <a:t>Captions on videos have more verbs: </a:t>
            </a:r>
          </a:p>
          <a:p>
            <a:pPr lvl="2"/>
            <a:r>
              <a:rPr lang="en-US" i="1" dirty="0"/>
              <a:t>girl </a:t>
            </a:r>
            <a:r>
              <a:rPr lang="en-US" b="1" i="1" u="sng" dirty="0"/>
              <a:t>throwing</a:t>
            </a:r>
            <a:r>
              <a:rPr lang="en-US" i="1" dirty="0"/>
              <a:t> frisbee</a:t>
            </a:r>
          </a:p>
          <a:p>
            <a:r>
              <a:rPr lang="en-US" dirty="0"/>
              <a:t>Possible Worlds: Subjunctive, Hedges</a:t>
            </a:r>
          </a:p>
          <a:p>
            <a:pPr lvl="1"/>
            <a:r>
              <a:rPr lang="en-US" i="1" dirty="0"/>
              <a:t>The girl on defense </a:t>
            </a:r>
            <a:r>
              <a:rPr lang="en-US" b="1" i="1" u="sng" dirty="0"/>
              <a:t>might</a:t>
            </a:r>
            <a:r>
              <a:rPr lang="en-US" i="1" dirty="0"/>
              <a:t> block the throw, </a:t>
            </a:r>
          </a:p>
          <a:p>
            <a:pPr lvl="1"/>
            <a:r>
              <a:rPr lang="en-US" i="1" dirty="0"/>
              <a:t>but </a:t>
            </a:r>
            <a:r>
              <a:rPr lang="en-US" b="1" i="1" u="sng" dirty="0"/>
              <a:t>probably</a:t>
            </a:r>
            <a:r>
              <a:rPr lang="en-US" i="1" dirty="0"/>
              <a:t> won’t</a:t>
            </a:r>
          </a:p>
          <a:p>
            <a:r>
              <a:rPr lang="en-US" dirty="0"/>
              <a:t>Bounding boxes discourage editorializing</a:t>
            </a:r>
          </a:p>
          <a:p>
            <a:pPr lvl="1"/>
            <a:r>
              <a:rPr lang="en-US" dirty="0"/>
              <a:t>Few words not explicitly grounded to a single box</a:t>
            </a:r>
          </a:p>
          <a:p>
            <a:pPr lvl="1"/>
            <a:r>
              <a:rPr lang="en-US" dirty="0"/>
              <a:t>Few opinions, comparisons, contrasts, predicates (verbs/adjectives), possible worlds</a:t>
            </a:r>
          </a:p>
          <a:p>
            <a:r>
              <a:rPr lang="en-US" dirty="0"/>
              <a:t>Bounding boxes are like aligning parallel corpora</a:t>
            </a:r>
          </a:p>
          <a:p>
            <a:pPr lvl="1"/>
            <a:r>
              <a:rPr lang="en-US" dirty="0"/>
              <a:t>(Too) convenient for computation</a:t>
            </a:r>
          </a:p>
          <a:p>
            <a:pPr lvl="1"/>
            <a:r>
              <a:rPr lang="en-US" dirty="0"/>
              <a:t>(Too) limiting to capture the facts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9" name="Content Placeholder 8" descr="A person playing with a frisbee&#10;&#10;Description automatically generated">
            <a:extLst>
              <a:ext uri="{FF2B5EF4-FFF2-40B4-BE49-F238E27FC236}">
                <a16:creationId xmlns:a16="http://schemas.microsoft.com/office/drawing/2014/main" id="{37DCB66A-52D5-A1AA-2E4E-EC1168D8A3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851004" y="1723806"/>
            <a:ext cx="3044080" cy="4351338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962DB-BFF8-4FC3-66AE-8FB926615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EFD06-F981-B043-B150-D23324EBE6FE}" type="slidenum">
              <a:rPr lang="en-US" smtClean="0"/>
              <a:t>16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01F1DD-0505-2B8A-7AE4-37C4225C2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63E855-925A-9668-D1B6-32D301C66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</p:spTree>
    <p:extLst>
      <p:ext uri="{BB962C8B-B14F-4D97-AF65-F5344CB8AC3E}">
        <p14:creationId xmlns:p14="http://schemas.microsoft.com/office/powerpoint/2010/main" val="356746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8B286-3AAC-9F8D-4393-9987CD3CC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F0AD689-EDDC-D6EA-6FE1-1D7E81D74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More Predicates/Perspectives (without boxes)</a:t>
            </a:r>
            <a:br>
              <a:rPr lang="en-US" dirty="0"/>
            </a:br>
            <a:r>
              <a:rPr lang="en-US" dirty="0"/>
              <a:t>(Predicates = Verbs/Adjectives)</a:t>
            </a:r>
          </a:p>
        </p:txBody>
      </p:sp>
      <p:pic>
        <p:nvPicPr>
          <p:cNvPr id="9" name="Content Placeholder 4" descr="A post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7C9D2E08-06C2-B3D1-C70F-4332034FE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798" t="34761" r="48375" b="35773"/>
          <a:stretch/>
        </p:blipFill>
        <p:spPr>
          <a:xfrm>
            <a:off x="276447" y="1561765"/>
            <a:ext cx="8867552" cy="4738094"/>
          </a:xfrm>
        </p:spPr>
      </p:pic>
      <p:pic>
        <p:nvPicPr>
          <p:cNvPr id="10" name="Content Placeholder 8" descr="A person playing with a frisbee&#10;&#10;Description automatically generated">
            <a:extLst>
              <a:ext uri="{FF2B5EF4-FFF2-40B4-BE49-F238E27FC236}">
                <a16:creationId xmlns:a16="http://schemas.microsoft.com/office/drawing/2014/main" id="{794C6921-8EF8-F460-0FA8-E63671DBB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004" y="1723806"/>
            <a:ext cx="3044080" cy="435133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4B34BA-8A74-B558-143D-6C41BD37B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EF167-B54F-3749-BFA0-96F48B209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F2BFB-2351-0533-0415-FF3F771C8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6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31EFF-732C-23E6-3296-33E816298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68F3B-51A3-3FE2-03CB-0B5D4CCE5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for the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9293F-8322-0249-DCFD-5C90B238B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Lexical Semantics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Comparisons at word level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Compare and Contrast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Comparisons at document level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Contrasts in addition to comparisons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More Modalities</a:t>
            </a:r>
          </a:p>
          <a:p>
            <a:pPr lvl="1"/>
            <a:r>
              <a:rPr lang="en-US" dirty="0"/>
              <a:t>Words, Documents </a:t>
            </a:r>
            <a:r>
              <a:rPr lang="en-US" dirty="0">
                <a:sym typeface="Wingdings" pitchFamily="2" charset="2"/>
              </a:rPr>
              <a:t> Pictures, Audio, Video, etc.</a:t>
            </a:r>
            <a:endParaRPr lang="en-US" dirty="0"/>
          </a:p>
          <a:p>
            <a:r>
              <a:rPr lang="en-US" dirty="0"/>
              <a:t>Filter Bubbles</a:t>
            </a:r>
          </a:p>
          <a:p>
            <a:pPr lvl="1"/>
            <a:r>
              <a:rPr lang="en-US" dirty="0"/>
              <a:t>Comparable Corpora can help us get beyond Anglocentric Biases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473BA-12E2-77A2-2FF1-526039BA4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85A38-E9CE-F752-A1A0-D81148831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DF817-9683-3482-35AA-707532008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275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34CE4E2D-A968-F286-E004-2468989D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Multimodal Corpora: </a:t>
            </a:r>
            <a:br>
              <a:rPr lang="en-US" dirty="0"/>
            </a:br>
            <a:r>
              <a:rPr lang="en-US" sz="2800" dirty="0"/>
              <a:t>Text, Audio, Pictures, Video, etc.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F01E5BA-D840-52D0-AB15-33F75AD4D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Multimodal Parallel Corpus</a:t>
            </a:r>
          </a:p>
        </p:txBody>
      </p:sp>
      <p:pic>
        <p:nvPicPr>
          <p:cNvPr id="16" name="Content Placeholder 15" descr="A screenshot of a book&#10;&#10;Description automatically generated">
            <a:extLst>
              <a:ext uri="{FF2B5EF4-FFF2-40B4-BE49-F238E27FC236}">
                <a16:creationId xmlns:a16="http://schemas.microsoft.com/office/drawing/2014/main" id="{77648638-59D9-C2E7-7E23-F41F65B455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2946319"/>
            <a:ext cx="5157787" cy="2802099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C07B4EE-98A5-6E3D-EE9A-D33D7F238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 Multimodal Comparable Corpus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7D00418-BA11-50E2-5CF5-DA6463D08B4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Now that everything is a vector,</a:t>
            </a:r>
          </a:p>
          <a:p>
            <a:pPr lvl="1"/>
            <a:r>
              <a:rPr lang="en-US" dirty="0"/>
              <a:t>represent everything as vectors</a:t>
            </a:r>
          </a:p>
          <a:p>
            <a:pPr lvl="1"/>
            <a:r>
              <a:rPr lang="en-US" dirty="0"/>
              <a:t>answer all questions with ANN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2E547-587D-E0A2-34A3-5552FBAF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7C888-C76A-20D1-140A-4CE0DA134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A1653-5470-1D4A-76E6-99C78D9F8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46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EE95-09A5-E75B-340B-1AD8D363A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Computational Linguistics &amp; Vision</a:t>
            </a:r>
            <a:br>
              <a:rPr lang="en-US" dirty="0"/>
            </a:br>
            <a:r>
              <a:rPr lang="en-US" sz="3200" dirty="0"/>
              <a:t>Words, Documents </a:t>
            </a:r>
            <a:r>
              <a:rPr lang="en-US" sz="3200" dirty="0">
                <a:sym typeface="Wingdings" pitchFamily="2" charset="2"/>
              </a:rPr>
              <a:t> Pictures, Audio, Video, etc.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47F735-781A-CD8D-ECEF-AE66B6E3CF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Perspective: Comparable Corpora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6BA36-D98F-A913-5E29-37A8970532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Now that everything is a vector,</a:t>
            </a:r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represent everything as vectors</a:t>
            </a:r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answer all questions with ANN</a:t>
            </a:r>
          </a:p>
          <a:p>
            <a:r>
              <a:rPr lang="en-US" dirty="0"/>
              <a:t>Data is data</a:t>
            </a:r>
          </a:p>
          <a:p>
            <a:pPr lvl="1"/>
            <a:r>
              <a:rPr lang="en-US" dirty="0"/>
              <a:t>English/French/Audio/Pictures</a:t>
            </a:r>
          </a:p>
          <a:p>
            <a:pPr lvl="1"/>
            <a:r>
              <a:rPr lang="en-US" dirty="0"/>
              <a:t>Communication is communication</a:t>
            </a:r>
          </a:p>
          <a:p>
            <a:r>
              <a:rPr lang="en-US" dirty="0"/>
              <a:t>Bias/Filter-Bubbles</a:t>
            </a:r>
          </a:p>
          <a:p>
            <a:pPr lvl="1"/>
            <a:r>
              <a:rPr lang="en-US" dirty="0"/>
              <a:t>Translation-Free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C4A9DD9-E958-4591-153D-5AFCAFA08D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Perspective: Linguistics in Pictures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4ADF81-DEF9-08DD-49C4-BFA2AE617A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6019800" cy="368458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Perspective/Sentiment/Stance/Culture</a:t>
            </a:r>
          </a:p>
          <a:p>
            <a:pPr lvl="1"/>
            <a:r>
              <a:rPr lang="en-US" dirty="0"/>
              <a:t>COCO (facts) </a:t>
            </a:r>
            <a:r>
              <a:rPr lang="en-US" sz="2400" dirty="0"/>
              <a:t>👎</a:t>
            </a:r>
            <a:endParaRPr lang="en-US" dirty="0"/>
          </a:p>
          <a:p>
            <a:pPr lvl="1"/>
            <a:r>
              <a:rPr lang="en-US" dirty="0" err="1"/>
              <a:t>ArteLingo</a:t>
            </a:r>
            <a:r>
              <a:rPr lang="en-US" dirty="0"/>
              <a:t> (opinions)</a:t>
            </a:r>
            <a:r>
              <a:rPr lang="en-US" sz="2400" dirty="0"/>
              <a:t> 👍</a:t>
            </a:r>
          </a:p>
          <a:p>
            <a:r>
              <a:rPr lang="en-US" dirty="0"/>
              <a:t>Vocabulary</a:t>
            </a:r>
          </a:p>
          <a:p>
            <a:pPr lvl="1"/>
            <a:r>
              <a:rPr lang="en-US" dirty="0"/>
              <a:t>COCO (nouns you can see)</a:t>
            </a:r>
          </a:p>
          <a:p>
            <a:pPr lvl="1"/>
            <a:r>
              <a:rPr lang="en-US" dirty="0" err="1"/>
              <a:t>ArteLingo</a:t>
            </a:r>
            <a:r>
              <a:rPr lang="en-US" dirty="0"/>
              <a:t> (richer vocab beyond what you can see)</a:t>
            </a:r>
          </a:p>
          <a:p>
            <a:r>
              <a:rPr lang="en-US" dirty="0"/>
              <a:t>Bounding Box Semantics </a:t>
            </a:r>
            <a:r>
              <a:rPr lang="en-US" sz="2800" dirty="0"/>
              <a:t>👎</a:t>
            </a:r>
            <a:endParaRPr lang="en-US" dirty="0"/>
          </a:p>
          <a:p>
            <a:pPr lvl="1"/>
            <a:r>
              <a:rPr lang="en-US" dirty="0"/>
              <a:t>Limit language to classifying pixels in a single box</a:t>
            </a:r>
          </a:p>
          <a:p>
            <a:pPr lvl="1"/>
            <a:r>
              <a:rPr lang="en-US" dirty="0"/>
              <a:t>But ambiguity, pragmatics, focus</a:t>
            </a:r>
          </a:p>
          <a:p>
            <a:r>
              <a:rPr lang="en-US" dirty="0"/>
              <a:t>Bounding boxes: like aligning parallel corpora 👎</a:t>
            </a:r>
          </a:p>
          <a:p>
            <a:pPr lvl="1"/>
            <a:r>
              <a:rPr lang="en-US" dirty="0"/>
              <a:t>(Too) convenient for computation</a:t>
            </a:r>
          </a:p>
          <a:p>
            <a:pPr lvl="1"/>
            <a:r>
              <a:rPr lang="en-US" dirty="0"/>
              <a:t>(Too) limiting to capture the facts</a:t>
            </a:r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4B6C44-82BA-48A0-3931-4AC69A74E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CEA6A3-F21F-A983-E283-4702CF9AF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561F21-6712-617A-EA40-6D35DA80C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921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93DD1-F2CC-CC99-4E9F-43E037FC5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Older View of Vision Research:</a:t>
            </a:r>
            <a:br>
              <a:rPr lang="en-US" dirty="0"/>
            </a:br>
            <a:r>
              <a:rPr lang="en-US" dirty="0"/>
              <a:t>Vision = Pixel Classification</a:t>
            </a:r>
          </a:p>
        </p:txBody>
      </p:sp>
      <p:pic>
        <p:nvPicPr>
          <p:cNvPr id="7" name="Content Placeholder 6" descr="A close-up of a cat&#10;&#10;Description automatically generated">
            <a:extLst>
              <a:ext uri="{FF2B5EF4-FFF2-40B4-BE49-F238E27FC236}">
                <a16:creationId xmlns:a16="http://schemas.microsoft.com/office/drawing/2014/main" id="{78A031A3-0788-F1E5-AC40-7A49187B9B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50" y="1615418"/>
            <a:ext cx="6768748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FA3F22-EAA4-F90A-DD98-F257F207C112}"/>
              </a:ext>
            </a:extLst>
          </p:cNvPr>
          <p:cNvSpPr txBox="1"/>
          <p:nvPr/>
        </p:nvSpPr>
        <p:spPr>
          <a:xfrm>
            <a:off x="1524964" y="6123543"/>
            <a:ext cx="91420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-us/research/wp-content/uploads/2007/10/CCS2007.pdf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91E737-EF31-B082-6A15-CB92370B7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8EEB1B-0D34-68CA-F162-8AF427D17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BA100-9DAB-1CE0-AE06-682C5E833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99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ainting of a person in a suit&#10;&#10;Description automatically generated">
            <a:extLst>
              <a:ext uri="{FF2B5EF4-FFF2-40B4-BE49-F238E27FC236}">
                <a16:creationId xmlns:a16="http://schemas.microsoft.com/office/drawing/2014/main" id="{D566323A-D30E-1376-0695-E6F6BF6C9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13" y="2169926"/>
            <a:ext cx="2712657" cy="3568798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82ABC5D2-0D92-C5F0-8B03-D81E294F50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3895" y="2849548"/>
            <a:ext cx="8761992" cy="1985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FR" altLang="en-FR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###Human:  &lt;img&gt;    &lt;/img</a:t>
            </a:r>
            <a:r>
              <a:rPr kumimoji="0" lang="en-FR" altLang="en-FR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&gt;   </a:t>
            </a:r>
            <a:endParaRPr kumimoji="0" lang="en-US" altLang="en-F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FR" altLang="en-FR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Could </a:t>
            </a:r>
            <a:r>
              <a:rPr kumimoji="0" lang="en-FR" altLang="en-FR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you describe the contents of this image for me</a:t>
            </a:r>
            <a:r>
              <a:rPr kumimoji="0" lang="en-FR" altLang="en-FR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? </a:t>
            </a:r>
            <a:endParaRPr kumimoji="0" lang="en-US" altLang="en-F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FR" altLang="en-FR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&lt;lang&gt; words </a:t>
            </a:r>
            <a:r>
              <a:rPr kumimoji="0" lang="en-FR" altLang="en-FR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describe the </a:t>
            </a:r>
            <a:r>
              <a:rPr kumimoji="0" lang="en-FR" altLang="en-FR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 </a:t>
            </a:r>
            <a:endParaRPr kumimoji="0" lang="en-US" altLang="en-F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FR" altLang="en-FR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###</a:t>
            </a:r>
            <a:r>
              <a:rPr kumimoji="0" lang="en-FR" altLang="en-FR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Assistant: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FR" altLang="en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4E7F5E2-3485-1B1A-D8B6-C0F8407C3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Modern View of Vision Research</a:t>
            </a:r>
            <a:br>
              <a:rPr lang="en-US" dirty="0"/>
            </a:br>
            <a:r>
              <a:rPr lang="en-US" dirty="0"/>
              <a:t>Task: End-to-End Image Captioning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34AB87-F5E5-38C2-5D0D-8DFF66082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577D6A-8A5E-096C-5F6E-258393BC6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A008B8-B4A5-E756-E29F-0FE83C058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4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ACEF2-BC83-93D5-75D4-A3DEF27AC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Translation-Free Benchmark</a:t>
            </a:r>
            <a:br>
              <a:rPr lang="en-US" dirty="0"/>
            </a:br>
            <a:r>
              <a:rPr lang="en-US" dirty="0"/>
              <a:t>(To avoid Anglo-Centric Biases)</a:t>
            </a:r>
          </a:p>
        </p:txBody>
      </p:sp>
      <p:pic>
        <p:nvPicPr>
          <p:cNvPr id="5" name="Content Placeholder 4" descr="A post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AF147383-446C-7CB0-0465-023225A1500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50612"/>
            <a:ext cx="5181600" cy="4301363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D3DDDC-3B25-3D55-25F6-E32DA97A41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Input: </a:t>
            </a:r>
          </a:p>
          <a:p>
            <a:pPr lvl="1"/>
            <a:r>
              <a:rPr lang="en-US" dirty="0"/>
              <a:t>Picture from </a:t>
            </a:r>
            <a:r>
              <a:rPr lang="en-US" dirty="0" err="1"/>
              <a:t>WikiArt</a:t>
            </a:r>
            <a:endParaRPr lang="en-US" dirty="0"/>
          </a:p>
          <a:p>
            <a:pPr lvl="1"/>
            <a:r>
              <a:rPr lang="en-US" dirty="0"/>
              <a:t>Language (one of 28 languages)</a:t>
            </a:r>
          </a:p>
          <a:p>
            <a:r>
              <a:rPr lang="en-US" dirty="0"/>
              <a:t>Output Annotations:</a:t>
            </a:r>
          </a:p>
          <a:p>
            <a:pPr lvl="1"/>
            <a:r>
              <a:rPr lang="en-US" dirty="0"/>
              <a:t>9 Emotion Labels</a:t>
            </a:r>
          </a:p>
          <a:p>
            <a:pPr lvl="2"/>
            <a:r>
              <a:rPr lang="en-US" dirty="0"/>
              <a:t>4 Positive: </a:t>
            </a:r>
          </a:p>
          <a:p>
            <a:pPr lvl="3"/>
            <a:r>
              <a:rPr lang="en-US" dirty="0"/>
              <a:t>Contentment, Awe, Excitement, Amusement </a:t>
            </a:r>
          </a:p>
          <a:p>
            <a:pPr lvl="2"/>
            <a:r>
              <a:rPr lang="en-US" dirty="0"/>
              <a:t>4 Negative: </a:t>
            </a:r>
          </a:p>
          <a:p>
            <a:pPr lvl="3"/>
            <a:r>
              <a:rPr lang="en-US" dirty="0"/>
              <a:t>Sadness, Anger, Fear, Disgust</a:t>
            </a:r>
          </a:p>
          <a:p>
            <a:pPr lvl="2"/>
            <a:r>
              <a:rPr lang="en-US" dirty="0"/>
              <a:t>1 Neutral</a:t>
            </a:r>
          </a:p>
          <a:p>
            <a:pPr lvl="1"/>
            <a:r>
              <a:rPr lang="en-US" dirty="0"/>
              <a:t>Caption (in your language)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370833-FE6D-BFD2-F0D9-3ABC03A79DD0}"/>
              </a:ext>
            </a:extLst>
          </p:cNvPr>
          <p:cNvSpPr txBox="1"/>
          <p:nvPr/>
        </p:nvSpPr>
        <p:spPr>
          <a:xfrm>
            <a:off x="2693125" y="6216161"/>
            <a:ext cx="1471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EMNLP-2024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A71194-E960-F04F-ECC1-BFD1AF6F2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DCC0512-7CC0-384E-3234-4F1C2C9AF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0E450EF-6220-7204-085F-4FD4131DD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110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2AE01F-F568-7BC2-08B5-CC05BCEAC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5D4D-D551-5358-C294-D32D3FE33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for Machine</a:t>
            </a:r>
            <a:br>
              <a:rPr lang="en-US" dirty="0"/>
            </a:br>
            <a:r>
              <a:rPr lang="en-US" dirty="0"/>
              <a:t>(Similar to Human Annotation Task)</a:t>
            </a:r>
          </a:p>
        </p:txBody>
      </p:sp>
      <p:pic>
        <p:nvPicPr>
          <p:cNvPr id="5" name="Content Placeholder 4" descr="A post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81D8E801-7CB0-F3C5-0EE2-62117E7A25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50612"/>
            <a:ext cx="5181600" cy="4301363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8DD5D0-90E9-8557-23D9-AFBB4CBD97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Input: </a:t>
            </a:r>
          </a:p>
          <a:p>
            <a:pPr lvl="1"/>
            <a:r>
              <a:rPr lang="en-US" dirty="0"/>
              <a:t>Picture from </a:t>
            </a:r>
            <a:r>
              <a:rPr lang="en-US" dirty="0" err="1"/>
              <a:t>WikiArt</a:t>
            </a:r>
            <a:endParaRPr lang="en-US" dirty="0"/>
          </a:p>
          <a:p>
            <a:pPr lvl="1"/>
            <a:r>
              <a:rPr lang="en-US" dirty="0"/>
              <a:t>Language (one of 28 languages)</a:t>
            </a:r>
          </a:p>
          <a:p>
            <a:r>
              <a:rPr lang="en-US" dirty="0"/>
              <a:t>Output Annotations:</a:t>
            </a:r>
          </a:p>
          <a:p>
            <a:pPr lvl="1"/>
            <a:r>
              <a:rPr lang="en-US" dirty="0"/>
              <a:t>9 Emotion Labels</a:t>
            </a:r>
          </a:p>
          <a:p>
            <a:pPr lvl="2"/>
            <a:r>
              <a:rPr lang="en-US" dirty="0"/>
              <a:t>4 Positive: </a:t>
            </a:r>
          </a:p>
          <a:p>
            <a:pPr lvl="3"/>
            <a:r>
              <a:rPr lang="en-US" dirty="0"/>
              <a:t>Contentment, Awe, Excitement, Amusement </a:t>
            </a:r>
          </a:p>
          <a:p>
            <a:pPr lvl="2"/>
            <a:r>
              <a:rPr lang="en-US" dirty="0"/>
              <a:t>4 Negative: </a:t>
            </a:r>
          </a:p>
          <a:p>
            <a:pPr lvl="3"/>
            <a:r>
              <a:rPr lang="en-US" dirty="0"/>
              <a:t>Sadness, Anger, Fear, Disgust</a:t>
            </a:r>
          </a:p>
          <a:p>
            <a:pPr lvl="2"/>
            <a:r>
              <a:rPr lang="en-US" dirty="0"/>
              <a:t>1 Neutral</a:t>
            </a:r>
          </a:p>
          <a:p>
            <a:pPr lvl="1"/>
            <a:r>
              <a:rPr lang="en-US" dirty="0"/>
              <a:t>Caption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4FB17C-D8E1-36D5-D8AC-FB3277BD2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40885B-4F8D-8E34-0491-895EEB316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EB5DC5-66D6-FB4A-38E6-47C2C0E3C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33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A7202-4E18-E016-F6E8-92B2CFA81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CD457-D7E9-EDD9-516F-4BEC6F471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Diversity &amp; Multiple Perspectives</a:t>
            </a:r>
          </a:p>
        </p:txBody>
      </p:sp>
      <p:pic>
        <p:nvPicPr>
          <p:cNvPr id="5" name="Content Placeholder 4" descr="A post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AE3D1B74-7D51-FA50-76B8-0442D47C40D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5798" t="34761" r="48375" b="35773"/>
          <a:stretch/>
        </p:blipFill>
        <p:spPr>
          <a:xfrm>
            <a:off x="89377" y="1611273"/>
            <a:ext cx="7290602" cy="3891357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42624B-4C64-FE5F-CD77-88BD65F61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38334" y="1825625"/>
            <a:ext cx="3715466" cy="4351338"/>
          </a:xfrm>
        </p:spPr>
        <p:txBody>
          <a:bodyPr/>
          <a:lstStyle/>
          <a:p>
            <a:r>
              <a:rPr lang="en-US" dirty="0"/>
              <a:t>emotion labels: </a:t>
            </a:r>
          </a:p>
          <a:p>
            <a:pPr lvl="1"/>
            <a:r>
              <a:rPr lang="en-US" dirty="0"/>
              <a:t>disgust (Burmese)</a:t>
            </a:r>
          </a:p>
          <a:p>
            <a:pPr lvl="1"/>
            <a:r>
              <a:rPr lang="en-US" dirty="0"/>
              <a:t>awe (Malay) </a:t>
            </a:r>
          </a:p>
          <a:p>
            <a:r>
              <a:rPr lang="en-US" dirty="0"/>
              <a:t>captions focus  </a:t>
            </a:r>
          </a:p>
          <a:p>
            <a:pPr lvl="1"/>
            <a:r>
              <a:rPr lang="en-US" dirty="0"/>
              <a:t>on chest </a:t>
            </a:r>
          </a:p>
          <a:p>
            <a:pPr lvl="2"/>
            <a:r>
              <a:rPr lang="en-US" dirty="0"/>
              <a:t>Burmese &amp; Malay</a:t>
            </a:r>
          </a:p>
          <a:p>
            <a:pPr lvl="1"/>
            <a:r>
              <a:rPr lang="en-US" dirty="0"/>
              <a:t>on face and hair</a:t>
            </a:r>
          </a:p>
          <a:p>
            <a:pPr lvl="2"/>
            <a:r>
              <a:rPr lang="en-US" dirty="0"/>
              <a:t>Korean &amp; Setswana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FE32AA55-969F-0F7B-ED45-95EED2E48DB1}"/>
              </a:ext>
            </a:extLst>
          </p:cNvPr>
          <p:cNvSpPr/>
          <p:nvPr/>
        </p:nvSpPr>
        <p:spPr>
          <a:xfrm>
            <a:off x="7638334" y="5507026"/>
            <a:ext cx="2003696" cy="1209599"/>
          </a:xfrm>
          <a:prstGeom prst="wedgeRoundRectCallout">
            <a:avLst>
              <a:gd name="adj1" fmla="val -20898"/>
              <a:gd name="adj2" fmla="val -7873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Hypothesis:</a:t>
            </a:r>
          </a:p>
          <a:p>
            <a:pPr algn="ctr"/>
            <a:r>
              <a:rPr lang="en-US" sz="2400" dirty="0"/>
              <a:t>Predictable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050542-EBE0-CDE9-5E97-8B327C86EE6A}"/>
              </a:ext>
            </a:extLst>
          </p:cNvPr>
          <p:cNvSpPr txBox="1"/>
          <p:nvPr/>
        </p:nvSpPr>
        <p:spPr>
          <a:xfrm>
            <a:off x="2574264" y="5850215"/>
            <a:ext cx="2320828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Ethics Review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35A3A-7C8B-2E27-9D60-5FB1CD070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C3FA03-9B22-92B5-98FA-74D103CCC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BD47D-9635-131B-6BBE-0F75737E1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3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850</Words>
  <Application>Microsoft Macintosh PowerPoint</Application>
  <PresentationFormat>Widescreen</PresentationFormat>
  <Paragraphs>195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Wingdings</vt:lpstr>
      <vt:lpstr>Office Theme</vt:lpstr>
      <vt:lpstr>PowerPoint Presentation</vt:lpstr>
      <vt:lpstr>Challenges for the Future</vt:lpstr>
      <vt:lpstr>Multimodal Corpora:  Text, Audio, Pictures, Video, etc.</vt:lpstr>
      <vt:lpstr>Computational Linguistics &amp; Vision Words, Documents  Pictures, Audio, Video, etc.</vt:lpstr>
      <vt:lpstr>An Older View of Vision Research: Vision = Pixel Classification</vt:lpstr>
      <vt:lpstr>A More Modern View of Vision Research Task: End-to-End Image Captioning</vt:lpstr>
      <vt:lpstr>A Translation-Free Benchmark (To avoid Anglo-Centric Biases)</vt:lpstr>
      <vt:lpstr>Task for Machine (Similar to Human Annotation Task)</vt:lpstr>
      <vt:lpstr>Embrace Diversity &amp; Multiple Perspectives</vt:lpstr>
      <vt:lpstr>PowerPoint Presentation</vt:lpstr>
      <vt:lpstr>Vision: More than Pixels Communication (Shannon): Audience Matters</vt:lpstr>
      <vt:lpstr>Website: Benchmark, Code, Paper &amp;  Video</vt:lpstr>
      <vt:lpstr>Adding Perspective to Speech/Vision Research COCO (Objective)  ArtEmis (Subjective)</vt:lpstr>
      <vt:lpstr>Pragmatics</vt:lpstr>
      <vt:lpstr>Focus/Emphasis/Composition:  Foreground vs. Background</vt:lpstr>
      <vt:lpstr>Verbs, Subjunctive, Focus, Perspective, etc…</vt:lpstr>
      <vt:lpstr>More Predicates/Perspectives (without boxes) (Predicates = Verbs/Adjectives)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Kenneth Church</dc:creator>
  <cp:lastModifiedBy>Kenneth Church</cp:lastModifiedBy>
  <cp:revision>1</cp:revision>
  <dcterms:created xsi:type="dcterms:W3CDTF">2025-01-15T18:42:15Z</dcterms:created>
  <dcterms:modified xsi:type="dcterms:W3CDTF">2025-01-15T18:42:52Z</dcterms:modified>
</cp:coreProperties>
</file>

<file path=docProps/thumbnail.jpeg>
</file>